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354" r:id="rId2"/>
    <p:sldId id="377" r:id="rId3"/>
    <p:sldId id="324" r:id="rId4"/>
    <p:sldId id="326" r:id="rId5"/>
    <p:sldId id="364" r:id="rId6"/>
    <p:sldId id="365" r:id="rId7"/>
    <p:sldId id="366" r:id="rId8"/>
    <p:sldId id="367" r:id="rId9"/>
    <p:sldId id="340" r:id="rId10"/>
    <p:sldId id="368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76" r:id="rId19"/>
    <p:sldId id="267" r:id="rId20"/>
    <p:sldId id="355" r:id="rId21"/>
    <p:sldId id="323" r:id="rId22"/>
    <p:sldId id="334" r:id="rId23"/>
    <p:sldId id="273" r:id="rId24"/>
    <p:sldId id="358" r:id="rId25"/>
    <p:sldId id="357" r:id="rId26"/>
    <p:sldId id="359" r:id="rId27"/>
    <p:sldId id="360" r:id="rId28"/>
    <p:sldId id="361" r:id="rId29"/>
    <p:sldId id="362" r:id="rId30"/>
    <p:sldId id="363" r:id="rId31"/>
    <p:sldId id="283" r:id="rId32"/>
    <p:sldId id="352" r:id="rId33"/>
    <p:sldId id="348" r:id="rId34"/>
    <p:sldId id="284" r:id="rId35"/>
    <p:sldId id="350" r:id="rId36"/>
    <p:sldId id="351" r:id="rId37"/>
    <p:sldId id="306" r:id="rId38"/>
    <p:sldId id="345" r:id="rId39"/>
    <p:sldId id="347" r:id="rId40"/>
    <p:sldId id="34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3C7F"/>
    <a:srgbClr val="007AFF"/>
    <a:srgbClr val="FFFFFF"/>
    <a:srgbClr val="ED7D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24"/>
    <p:restoredTop sz="92564"/>
  </p:normalViewPr>
  <p:slideViewPr>
    <p:cSldViewPr snapToGrid="0" snapToObjects="1">
      <p:cViewPr>
        <p:scale>
          <a:sx n="68" d="100"/>
          <a:sy n="68" d="100"/>
        </p:scale>
        <p:origin x="216" y="-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361CD-6CC4-A34D-AE45-29B67002D1E6}" type="datetimeFigureOut">
              <a:rPr lang="en-US" smtClean="0"/>
              <a:t>7/10/18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0DAC1-562A-E942-9290-ED2D37D14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85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0DAC1-562A-E942-9290-ED2D37D14E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3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0DAC1-562A-E942-9290-ED2D37D14EF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43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0DAC1-562A-E942-9290-ED2D37D14EF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1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yth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5440" y="5440"/>
            <a:ext cx="12192000" cy="1690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>
            <a:lvl1pPr marL="2973388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0" i="0" kern="120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690688"/>
          </a:xfr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/>
          <a:lstStyle>
            <a:lvl1pPr marL="2973388" indent="0" algn="ctr">
              <a:tabLst/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ythonâ¢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8" y="489859"/>
            <a:ext cx="27622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86163"/>
            <a:ext cx="10515600" cy="2590800"/>
          </a:xfrm>
        </p:spPr>
        <p:txBody>
          <a:bodyPr/>
          <a:lstStyle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1985963"/>
            <a:ext cx="12192000" cy="86177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Group task:</a:t>
            </a:r>
            <a:endParaRPr lang="en-US" sz="500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rgbClr val="007AF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38B27D04-8BD5-C047-B9FF-9D6420E37D9D}" type="datetimeFigureOut">
              <a:rPr lang="en-US" smtClean="0"/>
              <a:pPr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EDA11450-08D9-AD47-8209-26B4D4B318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Helvetica Neue Medium" charset="0"/>
          <a:ea typeface="Helvetica Neue Medium" charset="0"/>
          <a:cs typeface="Helvetica Neue Medium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hyperlink" Target="http://bit.ly/brussels-otre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hapkovski/negotiations_exley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127.0.0.1:8000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pkovski.github.io/teaching/brussels_2018/brussels_presentations/" TargetMode="External"/><Relationship Id="rId4" Type="http://schemas.openxmlformats.org/officeDocument/2006/relationships/hyperlink" Target="mailto:chapkovski@gmail.com" TargetMode="External"/><Relationship Id="rId5" Type="http://schemas.openxmlformats.org/officeDocument/2006/relationships/hyperlink" Target="https://groups.google.com/forum/#!forum/otree" TargetMode="External"/><Relationship Id="rId6" Type="http://schemas.openxmlformats.org/officeDocument/2006/relationships/hyperlink" Target="http://otree.readthedocs.org/" TargetMode="External"/><Relationship Id="rId7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ithub.com/" TargetMode="External"/><Relationship Id="rId3" Type="http://schemas.openxmlformats.org/officeDocument/2006/relationships/hyperlink" Target="http://rogerdudler.github.io/git-guide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/>
          <a:lstStyle/>
          <a:p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oTree workshop</a:t>
            </a:r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Brussels</a:t>
            </a:r>
            <a:endParaRPr lang="en-US" dirty="0"/>
          </a:p>
          <a:p>
            <a:r>
              <a:rPr lang="en-US" dirty="0" smtClean="0"/>
              <a:t>July  11-12, 2018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5706" y="642938"/>
            <a:ext cx="40902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Philipp Chapkovski</a:t>
            </a:r>
          </a:p>
          <a:p>
            <a:pPr algn="ctr"/>
            <a:r>
              <a:rPr lang="en-US" sz="250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European University Institute</a:t>
            </a:r>
            <a:endParaRPr lang="en-US" sz="250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2" b="89983" l="9977" r="8998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133887" y="-417419"/>
            <a:ext cx="7530684" cy="85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96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banner2.kisspng.com/20180320/sie/kisspng-laptop-user-computer-icons-clip-art-icons-png-download-computer-user-5ab0fdc318ac98.35721507152154873910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2230" y="1894115"/>
            <a:ext cx="3069770" cy="30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37014" y="2204357"/>
            <a:ext cx="2090057" cy="2318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Models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7092043" y="2226129"/>
            <a:ext cx="2090057" cy="23186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Templates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4697185" y="2215243"/>
            <a:ext cx="2090057" cy="23186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Pages</a:t>
            </a:r>
            <a:endParaRPr lang="en-US" sz="3000" dirty="0"/>
          </a:p>
        </p:txBody>
      </p:sp>
      <p:sp>
        <p:nvSpPr>
          <p:cNvPr id="15" name="Circular Arrow 14"/>
          <p:cNvSpPr/>
          <p:nvPr/>
        </p:nvSpPr>
        <p:spPr>
          <a:xfrm flipV="1">
            <a:off x="1175657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 flipV="1">
            <a:off x="3695700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ular Arrow 21"/>
          <p:cNvSpPr/>
          <p:nvPr/>
        </p:nvSpPr>
        <p:spPr>
          <a:xfrm flipV="1">
            <a:off x="6215743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ular Arrow 22"/>
          <p:cNvSpPr/>
          <p:nvPr/>
        </p:nvSpPr>
        <p:spPr>
          <a:xfrm flipV="1">
            <a:off x="8621486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ular Arrow 23"/>
          <p:cNvSpPr/>
          <p:nvPr/>
        </p:nvSpPr>
        <p:spPr>
          <a:xfrm rot="10800000" flipV="1">
            <a:off x="1017814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/>
          <p:cNvSpPr/>
          <p:nvPr/>
        </p:nvSpPr>
        <p:spPr>
          <a:xfrm rot="10800000" flipV="1">
            <a:off x="3537857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ular Arrow 25"/>
          <p:cNvSpPr/>
          <p:nvPr/>
        </p:nvSpPr>
        <p:spPr>
          <a:xfrm rot="10800000" flipV="1">
            <a:off x="6057900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ular Arrow 26"/>
          <p:cNvSpPr/>
          <p:nvPr/>
        </p:nvSpPr>
        <p:spPr>
          <a:xfrm rot="10800000" flipV="1">
            <a:off x="8463643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ontent Placeholder 6"/>
          <p:cNvSpPr>
            <a:spLocks noGrp="1"/>
          </p:cNvSpPr>
          <p:nvPr>
            <p:ph idx="1"/>
          </p:nvPr>
        </p:nvSpPr>
        <p:spPr>
          <a:xfrm>
            <a:off x="1" y="179614"/>
            <a:ext cx="6955970" cy="6433458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Templates are just ordinary html files which get the info from </a:t>
            </a: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pages</a:t>
            </a: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 and show it to a participant.</a:t>
            </a:r>
          </a:p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As soon as a participant clicks ‘Next’ the data he enters is passed back to </a:t>
            </a: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pages</a:t>
            </a:r>
            <a:endParaRPr lang="en-US" sz="4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33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057" y="636813"/>
            <a:ext cx="4546181" cy="537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63986" y="832757"/>
            <a:ext cx="666205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This is session.</a:t>
            </a: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The entire set of all participants in your lab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or online</a:t>
            </a: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10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057" y="636813"/>
            <a:ext cx="4546181" cy="537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63986" y="832757"/>
            <a:ext cx="666205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This is participant.</a:t>
            </a: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The entire set of all participants in your lab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or online</a:t>
            </a: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02129" y="571500"/>
            <a:ext cx="4822371" cy="5584371"/>
            <a:chOff x="702129" y="571500"/>
            <a:chExt cx="4822371" cy="5584371"/>
          </a:xfrm>
          <a:solidFill>
            <a:srgbClr val="000000">
              <a:alpha val="50196"/>
            </a:srgbClr>
          </a:solidFill>
        </p:grpSpPr>
        <p:sp>
          <p:nvSpPr>
            <p:cNvPr id="2" name="Rectangle 1"/>
            <p:cNvSpPr/>
            <p:nvPr/>
          </p:nvSpPr>
          <p:spPr>
            <a:xfrm>
              <a:off x="702129" y="571500"/>
              <a:ext cx="3918857" cy="5584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05643" y="587829"/>
              <a:ext cx="3918857" cy="4479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Oval 3"/>
          <p:cNvSpPr/>
          <p:nvPr/>
        </p:nvSpPr>
        <p:spPr>
          <a:xfrm>
            <a:off x="4327071" y="4898571"/>
            <a:ext cx="1485900" cy="13716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0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714" y="26125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727371" y="832757"/>
            <a:ext cx="5698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Subsession</a:t>
            </a:r>
            <a:endParaRPr lang="en-US" sz="5000" b="1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is a set of all players</a:t>
            </a:r>
            <a:r>
              <a:rPr lang="en-US" sz="50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in one round</a:t>
            </a:r>
            <a:endParaRPr lang="en-US" sz="5000" b="1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944" y="1006929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6673" y="2122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31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714" y="26125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2299" y="832757"/>
            <a:ext cx="54537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Player 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is an element of </a:t>
            </a:r>
          </a:p>
          <a:p>
            <a:r>
              <a:rPr lang="en-US" sz="50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subsession</a:t>
            </a:r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944" y="1006929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6673" y="2122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5127171" y="2073729"/>
            <a:ext cx="1665515" cy="89807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0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714" y="26125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2299" y="832757"/>
            <a:ext cx="545374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One participant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contains the info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about all players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who he/she 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‘owns’</a:t>
            </a: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944" y="1006929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6673" y="2122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5502729" y="2090057"/>
            <a:ext cx="1143000" cy="351064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2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714" y="26125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2299" y="832757"/>
            <a:ext cx="54537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The group 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is a set of players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in one particular</a:t>
            </a:r>
          </a:p>
          <a:p>
            <a:r>
              <a:rPr lang="en-US" sz="50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subsession</a:t>
            </a:r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944" y="1006929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6673" y="2122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 rot="474101">
            <a:off x="3962538" y="2012625"/>
            <a:ext cx="2556424" cy="62048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5029" y="21553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531427" y="293915"/>
            <a:ext cx="54537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One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 session can contain </a:t>
            </a:r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several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 apps</a:t>
            </a: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9587" y="1676400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0344" y="1289957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8444" y="560613"/>
            <a:ext cx="4546181" cy="5372101"/>
          </a:xfrm>
          <a:prstGeom prst="rect">
            <a:avLst/>
          </a:prstGeom>
          <a:noFill/>
          <a:ln w="762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51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531427" y="293915"/>
            <a:ext cx="54537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One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 session can contain </a:t>
            </a:r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several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 apps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85" y="3373665"/>
            <a:ext cx="4394200" cy="2984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543" y="4223657"/>
            <a:ext cx="5359400" cy="213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76257" y="3461657"/>
            <a:ext cx="36471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Courier" charset="0"/>
                <a:ea typeface="Courier" charset="0"/>
                <a:cs typeface="Courier" charset="0"/>
              </a:rPr>
              <a:t>in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settings.py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: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98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0688"/>
          </a:xfrm>
        </p:spPr>
        <p:txBody>
          <a:bodyPr/>
          <a:lstStyle/>
          <a:p>
            <a:r>
              <a:rPr lang="en-US" dirty="0"/>
              <a:t>the first oTree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050" y="2035175"/>
            <a:ext cx="10515600" cy="4351338"/>
          </a:xfrm>
        </p:spPr>
        <p:txBody>
          <a:bodyPr>
            <a:noAutofit/>
          </a:bodyPr>
          <a:lstStyle/>
          <a:p>
            <a:pPr marL="1143000" indent="-1143000">
              <a:lnSpc>
                <a:spcPct val="150000"/>
              </a:lnSpc>
              <a:buAutoNum type="arabicPeriod"/>
            </a:pPr>
            <a:r>
              <a:rPr lang="en-US" sz="2500" dirty="0" smtClean="0">
                <a:latin typeface="Helvetica Neue Light" charset="0"/>
                <a:ea typeface="Helvetica Neue Light" charset="0"/>
                <a:cs typeface="Helvetica Neue Light" charset="0"/>
              </a:rPr>
              <a:t>Open the terminal (</a:t>
            </a:r>
            <a:r>
              <a:rPr lang="en-US" sz="25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MacOS</a:t>
            </a:r>
            <a:r>
              <a:rPr lang="en-US" sz="2500" dirty="0" smtClean="0">
                <a:latin typeface="Helvetica Neue Light" charset="0"/>
                <a:ea typeface="Helvetica Neue Light" charset="0"/>
                <a:cs typeface="Helvetica Neue Light" charset="0"/>
              </a:rPr>
              <a:t>), or PowerShell/Command line (Windows)</a:t>
            </a:r>
          </a:p>
          <a:p>
            <a:pPr marL="1143000" indent="-1143000">
              <a:lnSpc>
                <a:spcPct val="150000"/>
              </a:lnSpc>
              <a:buAutoNum type="arabicPeriod"/>
            </a:pPr>
            <a:r>
              <a:rPr lang="en-US" sz="2500" dirty="0" smtClean="0">
                <a:latin typeface="Helvetica Neue Light" charset="0"/>
                <a:ea typeface="Helvetica Neue Light" charset="0"/>
                <a:cs typeface="Helvetica Neue Light" charset="0"/>
              </a:rPr>
              <a:t>Check if oTree is installed: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otree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500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version</a:t>
            </a:r>
          </a:p>
          <a:p>
            <a:pPr marL="1143000" indent="-1143000">
              <a:lnSpc>
                <a:spcPct val="150000"/>
              </a:lnSpc>
              <a:buFont typeface="Arial"/>
              <a:buAutoNum type="arabicPeriod"/>
            </a:pPr>
            <a:r>
              <a:rPr lang="en-US" sz="2500" dirty="0" smtClean="0">
                <a:latin typeface="Helvetica Neue Light" charset="0"/>
                <a:ea typeface="Helvetica Neue Light" charset="0"/>
                <a:cs typeface="Helvetica Neue Light" charset="0"/>
              </a:rPr>
              <a:t>Create a new project: </a:t>
            </a: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otree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startproject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NAMEOFPROJECT</a:t>
            </a:r>
            <a:endParaRPr lang="en-US" sz="2500" dirty="0">
              <a:latin typeface="Courier" charset="0"/>
              <a:ea typeface="Courier" charset="0"/>
              <a:cs typeface="Courier" charset="0"/>
            </a:endParaRPr>
          </a:p>
          <a:p>
            <a:pPr marL="1143000" indent="-1143000">
              <a:lnSpc>
                <a:spcPct val="150000"/>
              </a:lnSpc>
              <a:buFont typeface="Arial"/>
              <a:buAutoNum type="arabicPeriod"/>
            </a:pPr>
            <a:r>
              <a:rPr lang="en-US" sz="2500" dirty="0">
                <a:latin typeface="Helvetica Neue Light" charset="0"/>
                <a:ea typeface="Helvetica Neue Light" charset="0"/>
                <a:cs typeface="Helvetica Neue Light" charset="0"/>
              </a:rPr>
              <a:t>Create a new </a:t>
            </a:r>
            <a:r>
              <a:rPr lang="en-US" sz="2500" dirty="0" smtClean="0">
                <a:latin typeface="Helvetica Neue Light" charset="0"/>
                <a:ea typeface="Helvetica Neue Light" charset="0"/>
                <a:cs typeface="Helvetica Neue Light" charset="0"/>
              </a:rPr>
              <a:t>app: 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Change to NAMEOFPROJECT folder: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cd NAMEOFPROJECT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Create an app: </a:t>
            </a:r>
            <a:r>
              <a:rPr lang="en-US" sz="2000" dirty="0"/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otree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startapp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NAMEOFAPP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1600200" lvl="1" indent="-1143000">
              <a:lnSpc>
                <a:spcPct val="150000"/>
              </a:lnSpc>
              <a:buFont typeface="Arial"/>
              <a:buAutoNum type="arabicPeriod"/>
            </a:pPr>
            <a:endParaRPr lang="en-US" sz="2100" dirty="0">
              <a:latin typeface="Courier" charset="0"/>
              <a:ea typeface="Courier" charset="0"/>
              <a:cs typeface="Courier" charset="0"/>
            </a:endParaRPr>
          </a:p>
          <a:p>
            <a:pPr marL="1143000" indent="-1143000">
              <a:lnSpc>
                <a:spcPct val="150000"/>
              </a:lnSpc>
              <a:buAutoNum type="arabicPeriod"/>
            </a:pPr>
            <a:endParaRPr lang="en-US" sz="25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35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4253593"/>
            <a:ext cx="11582400" cy="225810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code for this game:</a:t>
            </a:r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900" dirty="0">
                <a:latin typeface="Helvetica Neue Light" charset="0"/>
                <a:ea typeface="Helvetica Neue Light" charset="0"/>
                <a:cs typeface="Helvetica Neue Light" charset="0"/>
                <a:hlinkClick r:id="rId2"/>
              </a:rPr>
              <a:t>https://</a:t>
            </a:r>
            <a:r>
              <a:rPr lang="en-US" sz="3900" dirty="0" smtClean="0">
                <a:latin typeface="Helvetica Neue Light" charset="0"/>
                <a:ea typeface="Helvetica Neue Light" charset="0"/>
                <a:cs typeface="Helvetica Neue Light" charset="0"/>
                <a:hlinkClick r:id="rId2"/>
              </a:rPr>
              <a:t>github.com/chapkovski/negotiations_exley</a:t>
            </a:r>
            <a:r>
              <a:rPr lang="en-US" sz="3900" dirty="0" smtClean="0">
                <a:latin typeface="Helvetica Neue Light" charset="0"/>
                <a:ea typeface="Helvetica Neue Light" charset="0"/>
                <a:cs typeface="Helvetica Neue Light" charset="0"/>
              </a:rPr>
              <a:t>  </a:t>
            </a:r>
            <a:endParaRPr lang="en-US" sz="39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39143" cy="169490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556656" y="2119993"/>
            <a:ext cx="9851571" cy="2258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5000" smtClean="0">
                <a:latin typeface="Helvetica Neue Light" charset="0"/>
                <a:ea typeface="Helvetica Neue Light" charset="0"/>
                <a:cs typeface="Helvetica Neue Light" charset="0"/>
              </a:rPr>
              <a:t>link to follow:</a:t>
            </a: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5000" smtClean="0">
                <a:latin typeface="Helvetica Neue Light" charset="0"/>
                <a:ea typeface="Helvetica Neue Light" charset="0"/>
                <a:cs typeface="Helvetica Neue Light" charset="0"/>
                <a:hlinkClick r:id="rId4"/>
              </a:rPr>
              <a:t>http://bit.ly/brussels-otree</a:t>
            </a:r>
            <a:r>
              <a:rPr lang="en-US" sz="5000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07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first oTree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1882775"/>
            <a:ext cx="10515600" cy="4351338"/>
          </a:xfrm>
        </p:spPr>
        <p:txBody>
          <a:bodyPr>
            <a:noAutofit/>
          </a:bodyPr>
          <a:lstStyle/>
          <a:p>
            <a:pPr marL="1143000" indent="-1143000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Open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NAMEOFPROJECT </a:t>
            </a: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in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PyCharm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(or in any other editor of your choice)</a:t>
            </a:r>
          </a:p>
          <a:p>
            <a:pPr marL="1143000" indent="-1143000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register app to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settings.py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1101725" indent="0">
              <a:lnSpc>
                <a:spcPct val="150000"/>
              </a:lnSpc>
              <a:buNone/>
            </a:pP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SESSION_CONFIGS = [</a:t>
            </a:r>
            <a:br>
              <a:rPr lang="mr-IN" sz="12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    {</a:t>
            </a:r>
            <a:br>
              <a:rPr lang="mr-IN" sz="12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b="1" dirty="0" err="1"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b="1" dirty="0" err="1">
                <a:latin typeface="Courier" charset="0"/>
                <a:ea typeface="Courier" charset="0"/>
                <a:cs typeface="Courier" charset="0"/>
              </a:rPr>
              <a:t>my_first_app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mr-IN" sz="12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b="1" dirty="0" err="1">
                <a:latin typeface="Courier" charset="0"/>
                <a:ea typeface="Courier" charset="0"/>
                <a:cs typeface="Courier" charset="0"/>
              </a:rPr>
              <a:t>display_name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b="1" dirty="0" err="1">
                <a:latin typeface="Courier" charset="0"/>
                <a:ea typeface="Courier" charset="0"/>
                <a:cs typeface="Courier" charset="0"/>
              </a:rPr>
              <a:t>My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200" b="1" dirty="0" err="1">
                <a:latin typeface="Courier" charset="0"/>
                <a:ea typeface="Courier" charset="0"/>
                <a:cs typeface="Courier" charset="0"/>
              </a:rPr>
              <a:t>First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200" b="1" dirty="0" err="1" smtClean="0">
                <a:latin typeface="Courier" charset="0"/>
                <a:ea typeface="Courier" charset="0"/>
                <a:cs typeface="Courier" charset="0"/>
              </a:rPr>
              <a:t>Ap</a:t>
            </a: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200" b="1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mr-IN" sz="12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b="1" dirty="0" err="1">
                <a:latin typeface="Courier" charset="0"/>
                <a:ea typeface="Courier" charset="0"/>
                <a:cs typeface="Courier" charset="0"/>
              </a:rPr>
              <a:t>num_demo_participants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: 1,</a:t>
            </a:r>
            <a:br>
              <a:rPr lang="mr-IN" sz="12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b="1" dirty="0" err="1">
                <a:latin typeface="Courier" charset="0"/>
                <a:ea typeface="Courier" charset="0"/>
                <a:cs typeface="Courier" charset="0"/>
              </a:rPr>
              <a:t>app_sequence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: [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b="1" dirty="0" err="1">
                <a:latin typeface="Courier" charset="0"/>
                <a:ea typeface="Courier" charset="0"/>
                <a:cs typeface="Courier" charset="0"/>
              </a:rPr>
              <a:t>my_first_app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],</a:t>
            </a:r>
            <a:br>
              <a:rPr lang="mr-IN" sz="12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    },</a:t>
            </a:r>
            <a:br>
              <a:rPr lang="mr-IN" sz="12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sz="1200" dirty="0" smtClean="0">
                <a:latin typeface="Courier" charset="0"/>
                <a:ea typeface="Courier" charset="0"/>
                <a:cs typeface="Courier" charset="0"/>
              </a:rPr>
              <a:t>]</a:t>
            </a:r>
            <a:endParaRPr lang="en-US" sz="1200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0" indent="-1143000">
              <a:lnSpc>
                <a:spcPct val="150000"/>
              </a:lnSpc>
              <a:buFont typeface="+mj-lt"/>
              <a:buAutoNum type="arabicPeriod" startAt="3"/>
            </a:pP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In Terminal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otree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devserver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1157288" indent="-1157288" fontAlgn="base">
              <a:lnSpc>
                <a:spcPct val="150000"/>
              </a:lnSpc>
              <a:buFont typeface="+mj-lt"/>
              <a:buAutoNum type="arabicPeriod" startAt="3"/>
            </a:pP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in any browser go </a:t>
            </a:r>
            <a:r>
              <a:rPr lang="en-US" sz="2000" dirty="0">
                <a:latin typeface="Helvetica Neue Thin" charset="0"/>
                <a:ea typeface="Helvetica Neue Thin" charset="0"/>
                <a:cs typeface="Helvetica Neue Thin" charset="0"/>
              </a:rPr>
              <a:t>to: </a:t>
            </a: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  <a:hlinkClick r:id="rId3"/>
              </a:rPr>
              <a:t>http://</a:t>
            </a: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  <a:hlinkClick r:id="rId3"/>
              </a:rPr>
              <a:t>127.0.0.1:8000</a:t>
            </a: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4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6857999"/>
          </a:xfrm>
          <a:solidFill>
            <a:schemeClr val="tx1"/>
          </a:solidFill>
        </p:spPr>
        <p:txBody>
          <a:bodyPr/>
          <a:lstStyle/>
          <a:p>
            <a:pPr marL="15875"/>
            <a:r>
              <a:rPr lang="en-US" dirty="0" smtClean="0"/>
              <a:t>Very brief introduction</a:t>
            </a:r>
            <a:endParaRPr lang="en-US" dirty="0"/>
          </a:p>
        </p:txBody>
      </p:sp>
      <p:pic>
        <p:nvPicPr>
          <p:cNvPr id="5" name="Picture 2" descr="ythonâ¢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587" y="2122716"/>
            <a:ext cx="27622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94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Structure of oTree app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Pages</a:t>
            </a:r>
          </a:p>
          <a:p>
            <a:pPr lvl="1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Page</a:t>
            </a:r>
            <a:r>
              <a:rPr lang="en-US" dirty="0" smtClean="0"/>
              <a:t> classes</a:t>
            </a: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page_sequence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/>
              <a:t>Models</a:t>
            </a:r>
          </a:p>
          <a:p>
            <a:pPr lvl="1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Constants</a:t>
            </a:r>
          </a:p>
          <a:p>
            <a:pPr lvl="1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Player, Group,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Subsession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/>
              <a:t>App definition in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settings.py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5972174" y="2243138"/>
            <a:ext cx="5786437" cy="714376"/>
          </a:xfrm>
          <a:prstGeom prst="wedgeRectCallout">
            <a:avLst>
              <a:gd name="adj1" fmla="val -82594"/>
              <a:gd name="adj2" fmla="val -671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smtClean="0">
                <a:latin typeface="Helvetica Neue Medium" charset="0"/>
                <a:ea typeface="Helvetica Neue Medium" charset="0"/>
                <a:cs typeface="Helvetica Neue Medium" charset="0"/>
              </a:rPr>
              <a:t>Displaying logic</a:t>
            </a:r>
            <a:endParaRPr lang="en-US" sz="250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6388009" y="3484110"/>
            <a:ext cx="5786437" cy="714376"/>
          </a:xfrm>
          <a:prstGeom prst="wedgeRectCallout">
            <a:avLst>
              <a:gd name="adj1" fmla="val -83158"/>
              <a:gd name="adj2" fmla="val -2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smtClean="0">
                <a:latin typeface="Helvetica Neue Medium" charset="0"/>
                <a:ea typeface="Helvetica Neue Medium" charset="0"/>
                <a:cs typeface="Helvetica Neue Medium" charset="0"/>
              </a:rPr>
              <a:t>Data processing</a:t>
            </a:r>
            <a:endParaRPr lang="en-US" sz="250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84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models.py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902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Constants</a:t>
            </a:r>
            <a:r>
              <a:rPr lang="en-US" dirty="0" smtClean="0"/>
              <a:t>:  fixed set of global parameters, remaining the same for the entire app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Subsession</a:t>
            </a:r>
            <a:r>
              <a:rPr lang="en-US" dirty="0" smtClean="0"/>
              <a:t> model:  data that can change from session to session and from round to round, for the entire set of participants in the specific session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Group</a:t>
            </a:r>
            <a:r>
              <a:rPr lang="en-US" dirty="0"/>
              <a:t> </a:t>
            </a:r>
            <a:r>
              <a:rPr lang="en-US" dirty="0" smtClean="0"/>
              <a:t>model: data that remains the same for the group of players in the specific round (example: total contribution in PGG, Sender's decision in DG/TG)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Player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model</a:t>
            </a:r>
            <a:r>
              <a:rPr lang="en-US" dirty="0"/>
              <a:t>: data </a:t>
            </a:r>
            <a:r>
              <a:rPr lang="en-US" dirty="0" smtClean="0"/>
              <a:t>for individual decision makers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2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models.py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90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Constants(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BaseConstants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# Base constants of oTree</a:t>
            </a:r>
            <a:br>
              <a:rPr lang="en-US" i="1" dirty="0">
                <a:latin typeface="Courier" charset="0"/>
                <a:ea typeface="Courier" charset="0"/>
                <a:cs typeface="Courier" charset="0"/>
              </a:rPr>
            </a:b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name_in_url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myotreeapp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br>
              <a:rPr 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players_per_group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2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num_rounds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1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# Any custom parameters:</a:t>
            </a:r>
            <a:br>
              <a:rPr lang="en-US" i="1" dirty="0">
                <a:latin typeface="Courier" charset="0"/>
                <a:ea typeface="Courier" charset="0"/>
                <a:cs typeface="Courier" charset="0"/>
              </a:rPr>
            </a:b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endowment = 100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Subsession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BaseSubsession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treatment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models.StringField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(initial=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'baseline'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Group(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BaseGroup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total_investment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(initial=100)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Player(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BasePlayer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contribution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(initial=10)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96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models.py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203450"/>
            <a:ext cx="11976100" cy="4203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7696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creating_session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Subsession</a:t>
            </a:r>
            <a:r>
              <a:rPr lang="en-US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model has a special method </a:t>
            </a:r>
            <a:r>
              <a:rPr lang="en-US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creating_session</a:t>
            </a:r>
            <a:endParaRPr lang="en-US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/>
              <a:t>The code there will be executed just </a:t>
            </a:r>
            <a:r>
              <a:rPr lang="en-US" b="1" dirty="0" smtClean="0"/>
              <a:t>before </a:t>
            </a:r>
            <a:r>
              <a:rPr lang="en-US" dirty="0" smtClean="0"/>
              <a:t>the session starts.</a:t>
            </a:r>
          </a:p>
          <a:p>
            <a:pPr algn="ctr"/>
            <a:r>
              <a:rPr lang="en-US" cap="all" dirty="0" smtClean="0"/>
              <a:t>It will be executed as many times as many rounds the game has.</a:t>
            </a:r>
          </a:p>
          <a:p>
            <a:r>
              <a:rPr lang="en-US" dirty="0" smtClean="0"/>
              <a:t>It is used for randomizing initial values and assign treatments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Subsession</a:t>
            </a:r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/>
              <a:t>model </a:t>
            </a:r>
            <a:r>
              <a:rPr lang="en-US" b="1" dirty="0" smtClean="0"/>
              <a:t>also </a:t>
            </a:r>
            <a:r>
              <a:rPr lang="en-US" dirty="0" smtClean="0"/>
              <a:t>has two other methods: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get_players</a:t>
            </a:r>
            <a:r>
              <a:rPr lang="en-US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get_groups</a:t>
            </a:r>
            <a:r>
              <a:rPr lang="en-US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9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creating_session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following code will randomize total investment per group and contribution per individual player: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random</a:t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Subsession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BaseSubsession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creating_session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(self):</a:t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g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in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self.get_groups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():</a:t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g.total_investment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random.randint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(0, 100)</a:t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in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self.get_players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():</a:t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p.contribution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random.randint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(0, 10)</a:t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15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creating_session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following code will randomize total investment per group and contribution per individual player:</a:t>
            </a:r>
          </a:p>
          <a:p>
            <a:r>
              <a:rPr lang="en-US" dirty="0" smtClean="0"/>
              <a:t>Result:</a:t>
            </a:r>
          </a:p>
          <a:p>
            <a:pPr marL="0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3249516"/>
            <a:ext cx="11125200" cy="360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4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player </a:t>
            </a:r>
            <a:r>
              <a:rPr lang="en-US" smtClean="0"/>
              <a:t>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b="1" u="sng" dirty="0">
                <a:solidFill>
                  <a:srgbClr val="FF0000"/>
                </a:solidFill>
              </a:rPr>
              <a:t>built-in attributes:</a:t>
            </a: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id_in_group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id_in_subsession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payoff</a:t>
            </a: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round_number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/>
              <a:t>DB referrals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: participant, group,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subsession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, session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u="sng" dirty="0">
                <a:solidFill>
                  <a:srgbClr val="FF0000"/>
                </a:solidFill>
              </a:rPr>
              <a:t>built-in </a:t>
            </a:r>
            <a:r>
              <a:rPr lang="en-US" b="1" u="sng" dirty="0" smtClean="0">
                <a:solidFill>
                  <a:srgbClr val="FF0000"/>
                </a:solidFill>
              </a:rPr>
              <a:t>methods:</a:t>
            </a:r>
          </a:p>
          <a:p>
            <a:r>
              <a:rPr lang="en-US" sz="2400" dirty="0" err="1" smtClean="0"/>
              <a:t>get_others_in_group</a:t>
            </a:r>
            <a:r>
              <a:rPr lang="en-US" sz="2400" dirty="0" smtClean="0"/>
              <a:t>()</a:t>
            </a:r>
          </a:p>
          <a:p>
            <a:r>
              <a:rPr lang="en-US" sz="2400" dirty="0" err="1" smtClean="0"/>
              <a:t>get_others_in_subsession</a:t>
            </a:r>
            <a:r>
              <a:rPr lang="en-US" sz="2400" dirty="0" smtClean="0"/>
              <a:t>()</a:t>
            </a:r>
          </a:p>
          <a:p>
            <a:r>
              <a:rPr lang="en-US" sz="2400" dirty="0" err="1" smtClean="0"/>
              <a:t>in_round</a:t>
            </a:r>
            <a:r>
              <a:rPr lang="en-US" sz="2400" dirty="0" smtClean="0"/>
              <a:t>, </a:t>
            </a:r>
            <a:r>
              <a:rPr lang="en-US" sz="2400" dirty="0" err="1" smtClean="0"/>
              <a:t>in_previous_rounds</a:t>
            </a:r>
            <a:r>
              <a:rPr lang="en-US" sz="2400" dirty="0" smtClean="0"/>
              <a:t>, </a:t>
            </a:r>
            <a:r>
              <a:rPr lang="en-US" sz="2400" dirty="0" err="1" smtClean="0"/>
              <a:t>in_all_rounds</a:t>
            </a:r>
            <a:endParaRPr lang="en-US" sz="2400" dirty="0"/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1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4256" y="1926772"/>
            <a:ext cx="9851571" cy="169817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platform to run interactive online experiments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written on Python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open source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based on Django framework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responsive </a:t>
            </a:r>
            <a:r>
              <a:rPr lang="mr-IN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–</a:t>
            </a: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 can be run in mobile browsers, tablets etc.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939143" cy="169490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718627"/>
              </p:ext>
            </p:extLst>
          </p:nvPr>
        </p:nvGraphicFramePr>
        <p:xfrm>
          <a:off x="0" y="3899353"/>
          <a:ext cx="12192000" cy="29392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784271"/>
                <a:gridCol w="7407729"/>
              </a:tblGrid>
              <a:tr h="547184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Materials and code for this workshop: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500" b="0" i="0" u="sng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3"/>
                        </a:rPr>
                        <a:t>https://chapkovski.github.io/teaching/brussels_2018/brussels_presentations/</a:t>
                      </a:r>
                      <a:r>
                        <a:rPr lang="en-US" sz="2500" b="0" i="0" u="sng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endParaRPr lang="en-US" sz="2500" b="0" i="0" u="sng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</a:tr>
              <a:tr h="302905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My e-mail: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4"/>
                        </a:rPr>
                        <a:t>chapkovski@gmail.com</a:t>
                      </a: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</a:tr>
              <a:tr h="347175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2500" b="0" i="0" dirty="0" err="1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oTree</a:t>
                      </a: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support group: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5"/>
                        </a:rPr>
                        <a:t>https://groups.google.com/forum/#!forum/otree</a:t>
                      </a:r>
                      <a:r>
                        <a:rPr lang="en-US" sz="2500" b="0" i="0" baseline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</a:tr>
              <a:tr h="570449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oTree</a:t>
                      </a:r>
                      <a:r>
                        <a:rPr lang="en-US" sz="2500" b="0" i="0" baseline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documentation: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6"/>
                        </a:rPr>
                        <a:t>http://otree.readthedocs.org/</a:t>
                      </a: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</a:tr>
              <a:tr h="570449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general</a:t>
                      </a:r>
                      <a:r>
                        <a:rPr lang="en-US" sz="2500" b="0" i="0" baseline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coding help: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7"/>
                        </a:rPr>
                        <a:t>https://stackoverflow.com</a:t>
                      </a:r>
                      <a:r>
                        <a:rPr lang="en-US" sz="2500" b="0" i="0" baseline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258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group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u="sng" dirty="0">
                <a:solidFill>
                  <a:srgbClr val="FF0000"/>
                </a:solidFill>
              </a:rPr>
              <a:t>built-in attributes:</a:t>
            </a: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id_in_subsession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round_number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/>
              <a:t>DB referrals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subsession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, session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u="sng" dirty="0">
                <a:solidFill>
                  <a:srgbClr val="FF0000"/>
                </a:solidFill>
              </a:rPr>
              <a:t>built-in </a:t>
            </a:r>
            <a:r>
              <a:rPr lang="en-US" b="1" u="sng" dirty="0" smtClean="0">
                <a:solidFill>
                  <a:srgbClr val="FF0000"/>
                </a:solidFill>
              </a:rPr>
              <a:t>methods:</a:t>
            </a: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get_players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set_players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get_player_by_id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(ID)</a:t>
            </a: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get_player_by_role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(ROLE)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83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Anatomy of an oTree 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Page</a:t>
            </a:r>
            <a:endParaRPr lang="en-US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 smtClean="0"/>
              <a:t>Page creation:</a:t>
            </a:r>
          </a:p>
          <a:p>
            <a:pPr lvl="1"/>
            <a:r>
              <a:rPr lang="en-US" dirty="0" smtClean="0"/>
              <a:t>class definition</a:t>
            </a:r>
          </a:p>
          <a:p>
            <a:pPr lvl="1"/>
            <a:r>
              <a:rPr lang="en-US" dirty="0" smtClean="0"/>
              <a:t>template</a:t>
            </a:r>
          </a:p>
          <a:p>
            <a:r>
              <a:rPr lang="en-US" dirty="0" smtClean="0"/>
              <a:t>When/if/for whom it is shown:</a:t>
            </a:r>
          </a:p>
          <a:p>
            <a:pPr lvl="1"/>
            <a:r>
              <a:rPr lang="en-US" dirty="0" smtClean="0"/>
              <a:t>position in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page_sequence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is_displayed</a:t>
            </a:r>
            <a:r>
              <a:rPr lang="en-US" dirty="0" smtClean="0"/>
              <a:t> method</a:t>
            </a:r>
            <a:endParaRPr lang="ru-RU" dirty="0" smtClean="0"/>
          </a:p>
          <a:p>
            <a:r>
              <a:rPr lang="en-US" dirty="0" smtClean="0"/>
              <a:t>What is shown:</a:t>
            </a: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vars_for_template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What to do next:</a:t>
            </a: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before_next_page</a:t>
            </a:r>
            <a:r>
              <a:rPr lang="en-US" dirty="0" smtClean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3855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an oTree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Page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MyPage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(Page):</a:t>
            </a:r>
          </a:p>
          <a:p>
            <a:pPr marL="0" lv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form_model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'player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form_fields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['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my_field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]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lvl="0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page_sequence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[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MyPage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6756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form(s) on a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01625" indent="0" algn="ctr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fieldform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player.my_field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label= ‘Enter something’ %} </a:t>
            </a:r>
            <a:endParaRPr lang="en-US" dirty="0" smtClean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301625" indent="0" algn="ctr"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OR:</a:t>
            </a:r>
            <a:r>
              <a:rPr lang="en-US" sz="3600" dirty="0" smtClean="0"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</a:p>
          <a:p>
            <a:pPr marL="29845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field in form %}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298450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	{%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formfield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field %}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29845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endfor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%}</a:t>
            </a:r>
          </a:p>
          <a:p>
            <a:pPr marL="301625" indent="0" algn="ctr">
              <a:buNone/>
            </a:pPr>
            <a:r>
              <a:rPr lang="en-US" sz="3600" b="1" dirty="0">
                <a:solidFill>
                  <a:srgbClr val="FF000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OR: </a:t>
            </a:r>
          </a:p>
          <a:p>
            <a:pPr marL="15875" indent="0" algn="ctr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formfields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%}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2984500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301625" indent="0" algn="ctr">
              <a:buNone/>
            </a:pPr>
            <a:r>
              <a:rPr lang="en-US" sz="3600" b="1" dirty="0">
                <a:solidFill>
                  <a:srgbClr val="FF000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OR: </a:t>
            </a:r>
          </a:p>
          <a:p>
            <a:pPr marL="15875" indent="0" algn="ctr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{{ form }}</a:t>
            </a:r>
          </a:p>
        </p:txBody>
      </p:sp>
    </p:spTree>
    <p:extLst>
      <p:ext uri="{BB962C8B-B14F-4D97-AF65-F5344CB8AC3E}">
        <p14:creationId xmlns:p14="http://schemas.microsoft.com/office/powerpoint/2010/main" val="10088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Methods of an oTree 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Page</a:t>
            </a:r>
            <a:endParaRPr lang="en-US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dirty="0" smtClean="0"/>
              <a:t>BEFORE page is shown: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is_displayed</a:t>
            </a:r>
            <a:r>
              <a:rPr lang="en-US" dirty="0" smtClean="0"/>
              <a:t> </a:t>
            </a:r>
            <a:r>
              <a:rPr lang="en-US" i="1" dirty="0" smtClean="0"/>
              <a:t>(should return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i="1" dirty="0" smtClean="0"/>
              <a:t> if page is to be shown)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err="1" smtClean="0"/>
              <a:t>vars_for_template</a:t>
            </a:r>
            <a:r>
              <a:rPr lang="en-US" dirty="0" smtClean="0"/>
              <a:t> (should return variables in a form of </a:t>
            </a:r>
            <a:r>
              <a:rPr lang="en-US" b="1" dirty="0" smtClean="0"/>
              <a:t>dictionary)</a:t>
            </a:r>
            <a:endParaRPr lang="en-US" dirty="0" smtClean="0"/>
          </a:p>
          <a:p>
            <a:pPr lvl="0">
              <a:lnSpc>
                <a:spcPct val="150000"/>
              </a:lnSpc>
            </a:pPr>
            <a:r>
              <a:rPr lang="en-US" dirty="0" smtClean="0"/>
              <a:t>AFTER page is shown: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before_next_page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188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set of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Page class: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MyPage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(Page):</a:t>
            </a:r>
          </a:p>
          <a:p>
            <a:pPr marL="457200" lvl="1" indent="0">
              <a:buNone/>
            </a:pP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 err="1">
                <a:latin typeface="Courier" charset="0"/>
                <a:ea typeface="Courier" charset="0"/>
                <a:cs typeface="Courier" charset="0"/>
              </a:rPr>
              <a:t>get_form_fields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(self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pPr marL="914400" lvl="2" indent="0">
              <a:buNone/>
            </a:pP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self.player.treatment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== 'A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914400" lvl="2" indent="0">
              <a:buNone/>
            </a:pP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      return ['a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, 'b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]</a:t>
            </a:r>
          </a:p>
          <a:p>
            <a:pPr marL="914400" lvl="2" indent="0">
              <a:buNone/>
            </a:pP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else:</a:t>
            </a:r>
          </a:p>
          <a:p>
            <a:pPr marL="914400" lvl="2" indent="0">
              <a:buNone/>
            </a:pP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        return ['c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, 'd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]</a:t>
            </a:r>
            <a:endParaRPr lang="en-US" sz="2500" dirty="0">
              <a:latin typeface="Courier" charset="0"/>
              <a:ea typeface="Courier" charset="0"/>
              <a:cs typeface="Courier" charset="0"/>
            </a:endParaRPr>
          </a:p>
          <a:p>
            <a:pPr marL="914400" lvl="2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  </a:t>
            </a:r>
          </a:p>
        </p:txBody>
      </p:sp>
    </p:spTree>
    <p:extLst>
      <p:ext uri="{BB962C8B-B14F-4D97-AF65-F5344CB8AC3E}">
        <p14:creationId xmlns:p14="http://schemas.microsoft.com/office/powerpoint/2010/main" val="60916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min/max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have a field </a:t>
            </a:r>
            <a:r>
              <a:rPr lang="en-US" i="1" dirty="0" smtClean="0"/>
              <a:t>donation; </a:t>
            </a:r>
            <a:r>
              <a:rPr lang="en-US" dirty="0" smtClean="0"/>
              <a:t>different </a:t>
            </a:r>
            <a:r>
              <a:rPr lang="en-US" i="1" dirty="0" smtClean="0"/>
              <a:t>endowments</a:t>
            </a:r>
            <a:endParaRPr lang="en-US" dirty="0" smtClean="0"/>
          </a:p>
          <a:p>
            <a:r>
              <a:rPr lang="en-US" dirty="0" smtClean="0"/>
              <a:t>in Page class:</a:t>
            </a:r>
          </a:p>
          <a:p>
            <a:pPr marL="1317625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MyPage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(Page):</a:t>
            </a:r>
          </a:p>
          <a:p>
            <a:pPr marL="1317625" lvl="1" indent="0">
              <a:buNone/>
            </a:pP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donation_max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(self):</a:t>
            </a:r>
          </a:p>
          <a:p>
            <a:pPr marL="1317625" lvl="1" indent="0">
              <a:buNone/>
            </a:pP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   return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self.player.endowment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54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Templates: using variables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a template you can access variables defined in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vars_for_template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of the specific page: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}}</a:t>
            </a:r>
          </a:p>
          <a:p>
            <a:pPr marL="0" indent="0">
              <a:buNone/>
            </a:pP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You can also use lists and dictionaries</a:t>
            </a:r>
          </a:p>
          <a:p>
            <a:r>
              <a:rPr lang="en-US" dirty="0" smtClean="0"/>
              <a:t>You can also access any variable in Constants, Player, Group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player.payoff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}}</a:t>
            </a:r>
          </a:p>
          <a:p>
            <a:pPr marL="0" indent="0" algn="ctr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participant.payoff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}}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 algn="ctr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87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GIT: creation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Go to your project folder in terminal/</a:t>
            </a:r>
            <a:r>
              <a:rPr lang="en-US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cmd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/bash</a:t>
            </a:r>
            <a:r>
              <a:rPr lang="mr-IN" dirty="0" smtClean="0">
                <a:latin typeface="Helvetica Neue Light" charset="0"/>
                <a:ea typeface="Helvetica Neue Light" charset="0"/>
                <a:cs typeface="Helvetica Neue Light" charset="0"/>
              </a:rPr>
              <a:t>…</a:t>
            </a:r>
            <a:endParaRPr lang="en-US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init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add 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commit </a:t>
            </a:r>
            <a:r>
              <a:rPr lang="mr-IN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 'Commit message'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Create a </a:t>
            </a:r>
            <a:r>
              <a:rPr lang="en-US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git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 repository in 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  <a:hlinkClick r:id="rId2"/>
              </a:rPr>
              <a:t>www.github.com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add remote origin LINK_TO_GIT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push origin master --set-upstream</a:t>
            </a:r>
          </a:p>
          <a:p>
            <a:pPr marL="0" indent="0" algn="ctr">
              <a:buNone/>
            </a:pPr>
            <a:r>
              <a:rPr lang="en-US" dirty="0" smtClean="0"/>
              <a:t>More </a:t>
            </a:r>
            <a:r>
              <a:rPr lang="en-US" dirty="0"/>
              <a:t>info: </a:t>
            </a:r>
            <a:r>
              <a:rPr lang="en-US" dirty="0">
                <a:hlinkClick r:id="rId3"/>
              </a:rPr>
              <a:t>http://rogerdudler.github.io/git-guide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543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GIT: pushing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Go to your project folder in terminal/</a:t>
            </a:r>
            <a:r>
              <a:rPr lang="en-US" dirty="0" err="1">
                <a:latin typeface="Helvetica Neue Light" charset="0"/>
                <a:ea typeface="Helvetica Neue Light" charset="0"/>
                <a:cs typeface="Helvetica Neue Light" charset="0"/>
              </a:rPr>
              <a:t>cmd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/bash</a:t>
            </a:r>
            <a:r>
              <a:rPr lang="mr-IN" dirty="0">
                <a:latin typeface="Helvetica Neue Light" charset="0"/>
                <a:ea typeface="Helvetica Neue Light" charset="0"/>
                <a:cs typeface="Helvetica Neue Light" charset="0"/>
              </a:rPr>
              <a:t>…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add 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commit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'Commit message'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push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12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1954"/>
            <a:ext cx="10515600" cy="4351338"/>
          </a:xfrm>
        </p:spPr>
        <p:txBody>
          <a:bodyPr/>
          <a:lstStyle/>
          <a:p>
            <a:r>
              <a:rPr lang="en-US" dirty="0" smtClean="0"/>
              <a:t>Guess random number game</a:t>
            </a:r>
          </a:p>
          <a:p>
            <a:r>
              <a:rPr lang="en-US" dirty="0" smtClean="0"/>
              <a:t>Ultimatum game</a:t>
            </a:r>
          </a:p>
          <a:p>
            <a:r>
              <a:rPr lang="en-US" dirty="0" smtClean="0"/>
              <a:t>Public good game</a:t>
            </a:r>
          </a:p>
          <a:p>
            <a:r>
              <a:rPr lang="en-US" dirty="0" smtClean="0"/>
              <a:t>Deployment (</a:t>
            </a:r>
            <a:r>
              <a:rPr lang="en-US" dirty="0" err="1" smtClean="0"/>
              <a:t>Heroku</a:t>
            </a:r>
            <a:r>
              <a:rPr lang="en-US" dirty="0" smtClean="0"/>
              <a:t>, </a:t>
            </a:r>
            <a:r>
              <a:rPr lang="en-US" dirty="0" err="1" smtClean="0"/>
              <a:t>mTurk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1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Heroku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500" dirty="0" smtClean="0">
                <a:latin typeface="Helvetica Neue Light" charset="0"/>
                <a:ea typeface="Helvetica Neue Light" charset="0"/>
                <a:cs typeface="Helvetica Neue Light" charset="0"/>
              </a:rPr>
              <a:t>create </a:t>
            </a:r>
            <a:r>
              <a:rPr lang="en-US" sz="25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git</a:t>
            </a:r>
            <a:r>
              <a:rPr lang="en-US" sz="2500" dirty="0" smtClean="0">
                <a:latin typeface="Helvetica Neue Light" charset="0"/>
                <a:ea typeface="Helvetica Neue Light" charset="0"/>
                <a:cs typeface="Helvetica Neue Light" charset="0"/>
              </a:rPr>
              <a:t> first!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heroku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create APP_NAME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heroku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addons:create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heroku-redis</a:t>
            </a:r>
            <a:endParaRPr lang="en-US" sz="2500" dirty="0" smtClean="0">
              <a:latin typeface="Courier" charset="0"/>
              <a:ea typeface="Courier" charset="0"/>
              <a:cs typeface="Courier" charset="0"/>
            </a:endParaRP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push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heroku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master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heroku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run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otree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resetdb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5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3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96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banner2.kisspng.com/20180320/sie/kisspng-laptop-user-computer-icons-clip-art-icons-png-download-computer-user-5ab0fdc318ac98.35721507152154873910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2230" y="1894115"/>
            <a:ext cx="3069770" cy="30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269671" y="734786"/>
            <a:ext cx="7331529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Our main goal:</a:t>
            </a: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4500" dirty="0" smtClean="0">
                <a:latin typeface="Helvetica Neue Light" charset="0"/>
                <a:ea typeface="Helvetica Neue Light" charset="0"/>
                <a:cs typeface="Helvetica Neue Light" charset="0"/>
              </a:rPr>
              <a:t>Show something to the participant.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500" dirty="0" smtClean="0">
                <a:latin typeface="Helvetica Neue Light" charset="0"/>
                <a:ea typeface="Helvetica Neue Light" charset="0"/>
                <a:cs typeface="Helvetica Neue Light" charset="0"/>
              </a:rPr>
              <a:t>Get his/her reaction on it</a:t>
            </a: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1273628" y="4816928"/>
            <a:ext cx="9111343" cy="1208633"/>
          </a:xfrm>
          <a:custGeom>
            <a:avLst/>
            <a:gdLst>
              <a:gd name="connsiteX0" fmla="*/ 0 w 9111343"/>
              <a:gd name="connsiteY0" fmla="*/ 0 h 1208633"/>
              <a:gd name="connsiteX1" fmla="*/ 3216729 w 9111343"/>
              <a:gd name="connsiteY1" fmla="*/ 1208314 h 1208633"/>
              <a:gd name="connsiteX2" fmla="*/ 9111343 w 9111343"/>
              <a:gd name="connsiteY2" fmla="*/ 130629 h 1208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11343" h="1208633">
                <a:moveTo>
                  <a:pt x="0" y="0"/>
                </a:moveTo>
                <a:cubicBezTo>
                  <a:pt x="849086" y="593271"/>
                  <a:pt x="1698172" y="1186543"/>
                  <a:pt x="3216729" y="1208314"/>
                </a:cubicBezTo>
                <a:cubicBezTo>
                  <a:pt x="4735286" y="1230085"/>
                  <a:pt x="9111343" y="130629"/>
                  <a:pt x="9111343" y="130629"/>
                </a:cubicBezTo>
              </a:path>
            </a:pathLst>
          </a:custGeom>
          <a:noFill/>
          <a:ln w="127000"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9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96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banner2.kisspng.com/20180320/sie/kisspng-laptop-user-computer-icons-clip-art-icons-png-download-computer-user-5ab0fdc318ac98.35721507152154873910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2230" y="1894115"/>
            <a:ext cx="3069770" cy="30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37014" y="2204357"/>
            <a:ext cx="2090057" cy="2318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Models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7092043" y="2226129"/>
            <a:ext cx="2090057" cy="23186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Templates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4697185" y="2215243"/>
            <a:ext cx="2090057" cy="23186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Pages</a:t>
            </a:r>
            <a:endParaRPr lang="en-US" sz="3000" dirty="0"/>
          </a:p>
        </p:txBody>
      </p:sp>
      <p:sp>
        <p:nvSpPr>
          <p:cNvPr id="15" name="Circular Arrow 14"/>
          <p:cNvSpPr/>
          <p:nvPr/>
        </p:nvSpPr>
        <p:spPr>
          <a:xfrm flipV="1">
            <a:off x="1175657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 flipV="1">
            <a:off x="3695700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ular Arrow 21"/>
          <p:cNvSpPr/>
          <p:nvPr/>
        </p:nvSpPr>
        <p:spPr>
          <a:xfrm flipV="1">
            <a:off x="6215743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ular Arrow 22"/>
          <p:cNvSpPr/>
          <p:nvPr/>
        </p:nvSpPr>
        <p:spPr>
          <a:xfrm flipV="1">
            <a:off x="8621486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ular Arrow 23"/>
          <p:cNvSpPr/>
          <p:nvPr/>
        </p:nvSpPr>
        <p:spPr>
          <a:xfrm rot="10800000" flipV="1">
            <a:off x="1017814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/>
          <p:cNvSpPr/>
          <p:nvPr/>
        </p:nvSpPr>
        <p:spPr>
          <a:xfrm rot="10800000" flipV="1">
            <a:off x="3537857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ular Arrow 25"/>
          <p:cNvSpPr/>
          <p:nvPr/>
        </p:nvSpPr>
        <p:spPr>
          <a:xfrm rot="10800000" flipV="1">
            <a:off x="6057900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ular Arrow 26"/>
          <p:cNvSpPr/>
          <p:nvPr/>
        </p:nvSpPr>
        <p:spPr>
          <a:xfrm rot="10800000" flipV="1">
            <a:off x="8463643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32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014" y="356509"/>
            <a:ext cx="5652156" cy="622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8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96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banner2.kisspng.com/20180320/sie/kisspng-laptop-user-computer-icons-clip-art-icons-png-download-computer-user-5ab0fdc318ac98.35721507152154873910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2230" y="1894115"/>
            <a:ext cx="3069770" cy="30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37014" y="2204357"/>
            <a:ext cx="2090057" cy="2318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Models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7092043" y="2226129"/>
            <a:ext cx="2090057" cy="23186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Templates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4697185" y="2215243"/>
            <a:ext cx="2090057" cy="23186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Pages</a:t>
            </a:r>
            <a:endParaRPr lang="en-US" sz="3000" dirty="0"/>
          </a:p>
        </p:txBody>
      </p:sp>
      <p:sp>
        <p:nvSpPr>
          <p:cNvPr id="15" name="Circular Arrow 14"/>
          <p:cNvSpPr/>
          <p:nvPr/>
        </p:nvSpPr>
        <p:spPr>
          <a:xfrm flipV="1">
            <a:off x="1175657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 flipV="1">
            <a:off x="3695700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ular Arrow 21"/>
          <p:cNvSpPr/>
          <p:nvPr/>
        </p:nvSpPr>
        <p:spPr>
          <a:xfrm flipV="1">
            <a:off x="6215743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ular Arrow 22"/>
          <p:cNvSpPr/>
          <p:nvPr/>
        </p:nvSpPr>
        <p:spPr>
          <a:xfrm flipV="1">
            <a:off x="8621486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ular Arrow 23"/>
          <p:cNvSpPr/>
          <p:nvPr/>
        </p:nvSpPr>
        <p:spPr>
          <a:xfrm rot="10800000" flipV="1">
            <a:off x="1017814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/>
          <p:cNvSpPr/>
          <p:nvPr/>
        </p:nvSpPr>
        <p:spPr>
          <a:xfrm rot="10800000" flipV="1">
            <a:off x="3537857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ular Arrow 25"/>
          <p:cNvSpPr/>
          <p:nvPr/>
        </p:nvSpPr>
        <p:spPr>
          <a:xfrm rot="10800000" flipV="1">
            <a:off x="6057900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ular Arrow 26"/>
          <p:cNvSpPr/>
          <p:nvPr/>
        </p:nvSpPr>
        <p:spPr>
          <a:xfrm rot="10800000" flipV="1">
            <a:off x="8463643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90357" y="212271"/>
            <a:ext cx="7701643" cy="6433458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Models are responsible for storing  and processing data in the database</a:t>
            </a:r>
          </a:p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Anything that you need to be stored should be defined as a field in </a:t>
            </a:r>
            <a:r>
              <a:rPr lang="en-US" sz="4000" dirty="0" err="1" smtClean="0">
                <a:latin typeface="Courier" charset="0"/>
                <a:ea typeface="Courier" charset="0"/>
                <a:cs typeface="Courier" charset="0"/>
              </a:rPr>
              <a:t>models.py</a:t>
            </a: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 file</a:t>
            </a:r>
            <a:endParaRPr lang="en-US" sz="4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72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22696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94514" y="2204357"/>
            <a:ext cx="2090057" cy="2318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Models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9949543" y="2226129"/>
            <a:ext cx="2090057" cy="23186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Templates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7554685" y="2215243"/>
            <a:ext cx="2090057" cy="23186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Pages</a:t>
            </a:r>
            <a:endParaRPr lang="en-US" sz="3000" dirty="0"/>
          </a:p>
        </p:txBody>
      </p:sp>
      <p:sp>
        <p:nvSpPr>
          <p:cNvPr id="15" name="Circular Arrow 14"/>
          <p:cNvSpPr/>
          <p:nvPr/>
        </p:nvSpPr>
        <p:spPr>
          <a:xfrm flipV="1">
            <a:off x="4033157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 flipV="1">
            <a:off x="6553200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ular Arrow 21"/>
          <p:cNvSpPr/>
          <p:nvPr/>
        </p:nvSpPr>
        <p:spPr>
          <a:xfrm flipV="1">
            <a:off x="9073243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ular Arrow 23"/>
          <p:cNvSpPr/>
          <p:nvPr/>
        </p:nvSpPr>
        <p:spPr>
          <a:xfrm rot="10800000" flipV="1">
            <a:off x="3875314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/>
          <p:cNvSpPr/>
          <p:nvPr/>
        </p:nvSpPr>
        <p:spPr>
          <a:xfrm rot="10800000" flipV="1">
            <a:off x="6395357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ular Arrow 25"/>
          <p:cNvSpPr/>
          <p:nvPr/>
        </p:nvSpPr>
        <p:spPr>
          <a:xfrm rot="10800000" flipV="1">
            <a:off x="8915400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6"/>
          <p:cNvSpPr>
            <a:spLocks noGrp="1"/>
          </p:cNvSpPr>
          <p:nvPr>
            <p:ph idx="1"/>
          </p:nvPr>
        </p:nvSpPr>
        <p:spPr>
          <a:xfrm>
            <a:off x="1" y="179614"/>
            <a:ext cx="7380514" cy="6433458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Pages are responsible for retrieving and passing back data from </a:t>
            </a: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models</a:t>
            </a: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 to templates and vice versa.</a:t>
            </a:r>
          </a:p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If you need to show something to a participant or to get his/her input, you need to state in </a:t>
            </a:r>
            <a:r>
              <a:rPr lang="en-US" sz="4000" dirty="0" err="1" smtClean="0">
                <a:latin typeface="Courier" charset="0"/>
                <a:ea typeface="Courier" charset="0"/>
                <a:cs typeface="Courier" charset="0"/>
              </a:rPr>
              <a:t>pages.py</a:t>
            </a:r>
            <a:endParaRPr lang="en-US" sz="4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81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8707</TotalTime>
  <Words>984</Words>
  <Application>Microsoft Macintosh PowerPoint</Application>
  <PresentationFormat>Widescreen</PresentationFormat>
  <Paragraphs>233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Calibri</vt:lpstr>
      <vt:lpstr>Courier</vt:lpstr>
      <vt:lpstr>Futura Medium</vt:lpstr>
      <vt:lpstr>Helvetica Neue</vt:lpstr>
      <vt:lpstr>Helvetica Neue Light</vt:lpstr>
      <vt:lpstr>Helvetica Neue Medium</vt:lpstr>
      <vt:lpstr>Helvetica Neue Thin</vt:lpstr>
      <vt:lpstr>Lucida Console</vt:lpstr>
      <vt:lpstr>Arial</vt:lpstr>
      <vt:lpstr>Office Theme</vt:lpstr>
      <vt:lpstr>oTree workshop</vt:lpstr>
      <vt:lpstr>oTree</vt:lpstr>
      <vt:lpstr>oTree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first oTree app</vt:lpstr>
      <vt:lpstr>the first oTree app</vt:lpstr>
      <vt:lpstr>Very brief introduction</vt:lpstr>
      <vt:lpstr>Structure of oTree app</vt:lpstr>
      <vt:lpstr>models.py</vt:lpstr>
      <vt:lpstr>models.py</vt:lpstr>
      <vt:lpstr>models.py</vt:lpstr>
      <vt:lpstr>creating_session method</vt:lpstr>
      <vt:lpstr>creating_session method</vt:lpstr>
      <vt:lpstr>creating_session method</vt:lpstr>
      <vt:lpstr>player model</vt:lpstr>
      <vt:lpstr>group model</vt:lpstr>
      <vt:lpstr>Anatomy of an oTree Page</vt:lpstr>
      <vt:lpstr>Anatomy of an oTree Page</vt:lpstr>
      <vt:lpstr>Field form(s) on a template</vt:lpstr>
      <vt:lpstr>Methods of an oTree Page</vt:lpstr>
      <vt:lpstr>Dynamic set of forms</vt:lpstr>
      <vt:lpstr>Dynamic min/max</vt:lpstr>
      <vt:lpstr>Templates: using variables</vt:lpstr>
      <vt:lpstr>GIT: creation</vt:lpstr>
      <vt:lpstr>GIT: pushing update</vt:lpstr>
      <vt:lpstr>Heroku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Chapkovski</dc:creator>
  <cp:lastModifiedBy>Philipp Chapkovski</cp:lastModifiedBy>
  <cp:revision>124</cp:revision>
  <cp:lastPrinted>2018-05-22T07:03:01Z</cp:lastPrinted>
  <dcterms:created xsi:type="dcterms:W3CDTF">2018-05-14T20:05:36Z</dcterms:created>
  <dcterms:modified xsi:type="dcterms:W3CDTF">2018-07-10T19:56:39Z</dcterms:modified>
</cp:coreProperties>
</file>